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56" r:id="rId2"/>
    <p:sldId id="266" r:id="rId3"/>
    <p:sldId id="257" r:id="rId4"/>
    <p:sldId id="264" r:id="rId5"/>
    <p:sldId id="262" r:id="rId6"/>
    <p:sldId id="260" r:id="rId7"/>
    <p:sldId id="265" r:id="rId8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067" userDrawn="1">
          <p15:clr>
            <a:srgbClr val="A4A3A4"/>
          </p15:clr>
        </p15:guide>
        <p15:guide id="4" orient="horz" pos="890" userDrawn="1">
          <p15:clr>
            <a:srgbClr val="A4A3A4"/>
          </p15:clr>
        </p15:guide>
        <p15:guide id="5" pos="385" userDrawn="1">
          <p15:clr>
            <a:srgbClr val="A4A3A4"/>
          </p15:clr>
        </p15:guide>
        <p15:guide id="6" pos="5375" userDrawn="1">
          <p15:clr>
            <a:srgbClr val="A4A3A4"/>
          </p15:clr>
        </p15:guide>
        <p15:guide id="7" orient="horz" pos="3974" userDrawn="1">
          <p15:clr>
            <a:srgbClr val="A4A3A4"/>
          </p15:clr>
        </p15:guide>
        <p15:guide id="8" orient="horz" pos="9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tlarz Edyta" initials="KE" lastIdx="1" clrIdx="0">
    <p:extLst/>
  </p:cmAuthor>
  <p:cmAuthor id="2" name="Maciej Wnuk" initials="MW" lastIdx="8" clrIdx="1">
    <p:extLst/>
  </p:cmAuthor>
  <p:cmAuthor id="3" name="Tadek Zawistowski" initials="TZ" lastIdx="4" clrIdx="2"/>
  <p:cmAuthor id="4" name="Elredor w" initials="Ew" lastIdx="6" clrIdx="3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8054"/>
    <a:srgbClr val="4F81BD"/>
    <a:srgbClr val="3760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9847" autoAdjust="0"/>
    <p:restoredTop sz="78580" autoAdjust="0"/>
  </p:normalViewPr>
  <p:slideViewPr>
    <p:cSldViewPr>
      <p:cViewPr varScale="1">
        <p:scale>
          <a:sx n="70" d="100"/>
          <a:sy n="70" d="100"/>
        </p:scale>
        <p:origin x="72" y="990"/>
      </p:cViewPr>
      <p:guideLst>
        <p:guide orient="horz" pos="2160"/>
        <p:guide pos="2880"/>
        <p:guide orient="horz" pos="3067"/>
        <p:guide orient="horz" pos="890"/>
        <p:guide pos="385"/>
        <p:guide pos="5375"/>
        <p:guide orient="horz" pos="3974"/>
        <p:guide orient="horz" pos="99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313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C7E9F0-E57A-4457-BB0A-F3332D72144F}" type="datetimeFigureOut">
              <a:rPr lang="pl-PL" smtClean="0"/>
              <a:pPr/>
              <a:t>19.07.2023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50995-947C-4AE1-815D-E6DF7681EC9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2834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3429001"/>
            <a:ext cx="7772400" cy="13681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pl-PL"/>
              <a:t>Kliknij, aby edyt. styl wz. tyt.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4899025"/>
            <a:ext cx="6400800" cy="120168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pic>
        <p:nvPicPr>
          <p:cNvPr id="7" name="Picture 2" descr="D:\Broszura - konkurs SSC 2013\logo sc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586" y="692696"/>
            <a:ext cx="213461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orient="horz" pos="22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edyt. styl wz. tyt.</a:t>
            </a:r>
            <a:endParaRPr lang="pl-PL" dirty="0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Przeciągnij obraz na symbol zastępczy lub kliknij ikonę, aby go dodać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4005064"/>
            <a:ext cx="7772400" cy="136207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 b="0" cap="none"/>
            </a:lvl1pPr>
          </a:lstStyle>
          <a:p>
            <a:r>
              <a:rPr lang="pl-PL"/>
              <a:t>Kliknij, aby edyt. styl wz. tyt.</a:t>
            </a:r>
            <a:endParaRPr lang="pl-PL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punktow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9" name="Symbol zastępczy tytułu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edyt. styl wz. tyt.</a:t>
            </a:r>
            <a:endParaRPr lang="pl-P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numerow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</p:txBody>
      </p:sp>
    </p:spTree>
    <p:extLst>
      <p:ext uri="{BB962C8B-B14F-4D97-AF65-F5344CB8AC3E}">
        <p14:creationId xmlns:p14="http://schemas.microsoft.com/office/powerpoint/2010/main" val="636985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0" indent="0">
              <a:buFont typeface="+mj-lt"/>
              <a:buNone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77311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edyt. styl wz. tyt.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11560" y="1354932"/>
            <a:ext cx="3884240" cy="477123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354930"/>
            <a:ext cx="3884240" cy="47712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11560" y="1354931"/>
            <a:ext cx="3885828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1560" y="2174875"/>
            <a:ext cx="388582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354931"/>
            <a:ext cx="3887415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88741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7877" y="365760"/>
            <a:ext cx="7934563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edyt. styl wz. tyt.</a:t>
            </a:r>
            <a:endParaRPr lang="pl-P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21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251520" y="4077072"/>
            <a:ext cx="144016" cy="2232248"/>
          </a:xfrm>
          <a:prstGeom prst="rect">
            <a:avLst/>
          </a:prstGeom>
          <a:blipFill>
            <a:blip r:embed="rId12"/>
            <a:srcRect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600"/>
            </a:pPr>
            <a:endParaRPr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2363"/>
            <a:ext cx="2051720" cy="679120"/>
          </a:xfrm>
          <a:prstGeom prst="rect">
            <a:avLst/>
          </a:prstGeom>
        </p:spPr>
      </p:pic>
      <p:pic>
        <p:nvPicPr>
          <p:cNvPr id="10" name="Obraz 9" descr="Orzeł biały w koronie, po prawej od niego napis &quot;szef służby cywilnej&quot;, poniżej napisu biało-czerwony pasek" title="Logo szefa służby cywilnej 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651" y="-25936"/>
            <a:ext cx="1766977" cy="7174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8" r:id="rId4"/>
    <p:sldLayoutId id="2147483659" r:id="rId5"/>
    <p:sldLayoutId id="2147483652" r:id="rId6"/>
    <p:sldLayoutId id="2147483653" r:id="rId7"/>
    <p:sldLayoutId id="2147483654" r:id="rId8"/>
    <p:sldLayoutId id="2147483655" r:id="rId9"/>
    <p:sldLayoutId id="2147483657" r:id="rId10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ü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7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Lojalność, neutralność polityczna i wizerunek służby publicznej</a:t>
            </a:r>
            <a:br>
              <a:rPr lang="pl-PL" dirty="0"/>
            </a:b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6082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32583" y="764704"/>
            <a:ext cx="7934563" cy="758984"/>
          </a:xfrm>
        </p:spPr>
        <p:txBody>
          <a:bodyPr>
            <a:normAutofit/>
          </a:bodyPr>
          <a:lstStyle/>
          <a:p>
            <a:r>
              <a:rPr lang="pl-PL" b="1" dirty="0"/>
              <a:t>Wizerunek służby publicznej</a:t>
            </a:r>
          </a:p>
        </p:txBody>
      </p:sp>
      <p:sp>
        <p:nvSpPr>
          <p:cNvPr id="3" name="Owal 2"/>
          <p:cNvSpPr/>
          <p:nvPr/>
        </p:nvSpPr>
        <p:spPr>
          <a:xfrm>
            <a:off x="3449034" y="1844824"/>
            <a:ext cx="2232248" cy="208823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Członek korpusu służby cywilnej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" name="Prążkowana strzałka w prawo 4"/>
          <p:cNvSpPr/>
          <p:nvPr/>
        </p:nvSpPr>
        <p:spPr>
          <a:xfrm>
            <a:off x="6084168" y="1772816"/>
            <a:ext cx="2232248" cy="201622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dirty="0"/>
              <a:t>Lojalność</a:t>
            </a:r>
          </a:p>
        </p:txBody>
      </p:sp>
      <p:sp>
        <p:nvSpPr>
          <p:cNvPr id="8" name="Prążkowana strzałka w prawo 7"/>
          <p:cNvSpPr/>
          <p:nvPr/>
        </p:nvSpPr>
        <p:spPr>
          <a:xfrm rot="10800000" flipV="1">
            <a:off x="798909" y="1856755"/>
            <a:ext cx="2247239" cy="1849738"/>
          </a:xfrm>
          <a:prstGeom prst="stripedRightArrow">
            <a:avLst>
              <a:gd name="adj1" fmla="val 50000"/>
              <a:gd name="adj2" fmla="val 5183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pl-PL" sz="1600" dirty="0"/>
              <a:t>Neutralność polityczna</a:t>
            </a:r>
          </a:p>
        </p:txBody>
      </p:sp>
      <p:sp>
        <p:nvSpPr>
          <p:cNvPr id="9" name="Zaokrąglony prostokąt 8"/>
          <p:cNvSpPr/>
          <p:nvPr/>
        </p:nvSpPr>
        <p:spPr>
          <a:xfrm>
            <a:off x="597877" y="4797152"/>
            <a:ext cx="7718539" cy="86409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>
                <a:solidFill>
                  <a:schemeClr val="tx1"/>
                </a:solidFill>
              </a:rPr>
              <a:t>Wizerunek</a:t>
            </a:r>
            <a:endParaRPr lang="pl-PL" sz="2400" dirty="0">
              <a:solidFill>
                <a:schemeClr val="tx1"/>
              </a:solidFill>
            </a:endParaRPr>
          </a:p>
        </p:txBody>
      </p:sp>
      <p:sp>
        <p:nvSpPr>
          <p:cNvPr id="11" name="Strzałka w dół 10" title="Strzałka w dół"/>
          <p:cNvSpPr/>
          <p:nvPr/>
        </p:nvSpPr>
        <p:spPr>
          <a:xfrm>
            <a:off x="3665058" y="4011924"/>
            <a:ext cx="1800200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26702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b="1" dirty="0"/>
              <a:t>Lojalność </a:t>
            </a:r>
          </a:p>
        </p:txBody>
      </p:sp>
      <p:sp>
        <p:nvSpPr>
          <p:cNvPr id="10" name="Symbol zastępczy zawartości 3"/>
          <p:cNvSpPr txBox="1">
            <a:spLocks noChangeAspect="1"/>
          </p:cNvSpPr>
          <p:nvPr/>
        </p:nvSpPr>
        <p:spPr>
          <a:xfrm>
            <a:off x="395536" y="1340768"/>
            <a:ext cx="3672408" cy="496795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ü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2600" dirty="0">
                <a:solidFill>
                  <a:schemeClr val="tx2"/>
                </a:solidFill>
                <a:ea typeface="+mj-ea"/>
                <a:cs typeface="+mj-cs"/>
              </a:rPr>
              <a:t>Kodeks pracy</a:t>
            </a:r>
          </a:p>
          <a:p>
            <a:pPr marL="0" indent="0">
              <a:buNone/>
            </a:pPr>
            <a:endParaRPr lang="pl-PL" sz="2400" dirty="0"/>
          </a:p>
          <a:p>
            <a:pPr marL="0" indent="0">
              <a:buNone/>
            </a:pPr>
            <a:r>
              <a:rPr lang="pl-PL" sz="2000" dirty="0"/>
              <a:t>Pracownik jest obowiązany:</a:t>
            </a:r>
          </a:p>
          <a:p>
            <a:pPr marL="0" indent="0">
              <a:buNone/>
            </a:pPr>
            <a:endParaRPr lang="pl-PL" sz="2400" dirty="0">
              <a:ea typeface="+mj-ea"/>
              <a:cs typeface="+mj-cs"/>
            </a:endParaRPr>
          </a:p>
          <a:p>
            <a:pPr marL="12700" indent="-12700">
              <a:buNone/>
            </a:pPr>
            <a:r>
              <a:rPr lang="pl-PL" sz="2000" dirty="0"/>
              <a:t>dbać o dobro zakładu pracy, chronić jego mienie oraz zachować w tajemnicy informacje, których ujawnienie mogłoby narazić pracodawcę na szkodę,</a:t>
            </a:r>
            <a:br>
              <a:rPr lang="pl-PL" sz="2000" dirty="0"/>
            </a:br>
            <a:endParaRPr lang="pl-PL" dirty="0"/>
          </a:p>
          <a:p>
            <a:pPr lvl="1"/>
            <a:endParaRPr lang="pl-PL" dirty="0"/>
          </a:p>
        </p:txBody>
      </p:sp>
      <p:sp>
        <p:nvSpPr>
          <p:cNvPr id="11" name="Symbol zastępczy zawartości 3"/>
          <p:cNvSpPr txBox="1">
            <a:spLocks/>
          </p:cNvSpPr>
          <p:nvPr/>
        </p:nvSpPr>
        <p:spPr>
          <a:xfrm>
            <a:off x="4211960" y="1336982"/>
            <a:ext cx="4608512" cy="5116354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ü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2600" dirty="0">
                <a:solidFill>
                  <a:schemeClr val="tx2"/>
                </a:solidFill>
                <a:ea typeface="+mj-ea"/>
                <a:cs typeface="+mj-cs"/>
              </a:rPr>
              <a:t>Zasady etyki korpusu służby cywilnej </a:t>
            </a:r>
            <a:br>
              <a:rPr lang="pl-PL" sz="2600" dirty="0">
                <a:solidFill>
                  <a:schemeClr val="tx2"/>
                </a:solidFill>
                <a:ea typeface="+mj-ea"/>
                <a:cs typeface="+mj-cs"/>
              </a:rPr>
            </a:br>
            <a:endParaRPr lang="pl-PL" sz="2600" dirty="0">
              <a:solidFill>
                <a:schemeClr val="tx2"/>
              </a:solidFill>
              <a:ea typeface="+mj-ea"/>
              <a:cs typeface="+mj-cs"/>
            </a:endParaRPr>
          </a:p>
          <a:p>
            <a:pPr marL="190500" indent="-190500">
              <a:buNone/>
            </a:pPr>
            <a:r>
              <a:rPr lang="pl-PL" sz="2200" dirty="0">
                <a:solidFill>
                  <a:schemeClr val="tx2"/>
                </a:solidFill>
                <a:ea typeface="+mj-ea"/>
                <a:cs typeface="+mj-cs"/>
              </a:rPr>
              <a:t>Zasada lojalności </a:t>
            </a:r>
          </a:p>
          <a:p>
            <a:pPr marL="190500" indent="-190500">
              <a:buNone/>
            </a:pPr>
            <a:endParaRPr lang="pl-PL" sz="900" dirty="0">
              <a:solidFill>
                <a:schemeClr val="tx2"/>
              </a:solidFill>
              <a:ea typeface="+mj-ea"/>
              <a:cs typeface="+mj-cs"/>
            </a:endParaRPr>
          </a:p>
          <a:p>
            <a:pPr marL="190500" indent="-190500">
              <a:buNone/>
            </a:pPr>
            <a:r>
              <a:rPr lang="pl-PL" sz="1700" dirty="0"/>
              <a:t>1) lojalność wobec RP;</a:t>
            </a:r>
          </a:p>
          <a:p>
            <a:pPr marL="190500" indent="-190500">
              <a:buNone/>
            </a:pPr>
            <a:r>
              <a:rPr lang="pl-PL" sz="1700" dirty="0"/>
              <a:t>2) lojalność i rzetelność w realizowaniu programu Rządu RP, bez względu na własne przekonania i poglądy polityczne;</a:t>
            </a:r>
          </a:p>
          <a:p>
            <a:pPr marL="190500" indent="-190500">
              <a:buNone/>
            </a:pPr>
            <a:r>
              <a:rPr lang="pl-PL" sz="1700" dirty="0"/>
              <a:t>3) lojalność wobec urzędu oraz przełożonych, kolegów i podwładnych, gotowość do wykonywania służbowych poleceń, dbając, aby nie zostało naruszone prawo lub popełniona pomyłka;</a:t>
            </a:r>
          </a:p>
          <a:p>
            <a:pPr marL="190500" indent="-190500">
              <a:buNone/>
            </a:pPr>
            <a:r>
              <a:rPr lang="pl-PL" sz="1700" dirty="0"/>
              <a:t>4) udzielanie przełożonym obiektywnych, zgodnych z najlepszą wolą i wiedzą porad i opinii podczas przygotowywania propozycji działań administracji rządowej;</a:t>
            </a:r>
          </a:p>
          <a:p>
            <a:pPr marL="190500" indent="-190500">
              <a:buNone/>
            </a:pPr>
            <a:r>
              <a:rPr lang="pl-PL" sz="1700" dirty="0"/>
              <a:t>5) wykazywanie powściągliwości w publicznym wypowiadaniu poglądów na temat pracy swego urzędu oraz innych urzędów, zwłaszcza jeżeli poglądy takie podważałyby zaufanie obywateli do tych instytucji.</a:t>
            </a:r>
          </a:p>
        </p:txBody>
      </p:sp>
    </p:spTree>
    <p:extLst>
      <p:ext uri="{BB962C8B-B14F-4D97-AF65-F5344CB8AC3E}">
        <p14:creationId xmlns:p14="http://schemas.microsoft.com/office/powerpoint/2010/main" val="1097024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b="1" dirty="0"/>
              <a:t>Lojalność </a:t>
            </a:r>
          </a:p>
        </p:txBody>
      </p:sp>
      <p:sp>
        <p:nvSpPr>
          <p:cNvPr id="11" name="Symbol zastępczy zawartości 3"/>
          <p:cNvSpPr txBox="1">
            <a:spLocks/>
          </p:cNvSpPr>
          <p:nvPr/>
        </p:nvSpPr>
        <p:spPr>
          <a:xfrm>
            <a:off x="683568" y="1336982"/>
            <a:ext cx="8136904" cy="511635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ü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2600" dirty="0" smtClean="0">
                <a:solidFill>
                  <a:schemeClr val="tx2"/>
                </a:solidFill>
                <a:ea typeface="+mj-ea"/>
                <a:cs typeface="+mj-cs"/>
              </a:rPr>
              <a:t>Zasady służby cywilnej</a:t>
            </a:r>
            <a:endParaRPr lang="pl-PL" sz="2600" dirty="0">
              <a:solidFill>
                <a:schemeClr val="tx2"/>
              </a:solidFill>
              <a:ea typeface="+mj-ea"/>
              <a:cs typeface="+mj-cs"/>
            </a:endParaRPr>
          </a:p>
          <a:p>
            <a:pPr marL="0" indent="0">
              <a:buNone/>
            </a:pPr>
            <a:endParaRPr lang="pl-PL" sz="2600" dirty="0">
              <a:solidFill>
                <a:schemeClr val="tx2"/>
              </a:solidFill>
              <a:ea typeface="+mj-ea"/>
              <a:cs typeface="+mj-cs"/>
            </a:endParaRPr>
          </a:p>
          <a:p>
            <a:pPr marL="0" indent="0">
              <a:buNone/>
            </a:pPr>
            <a:r>
              <a:rPr lang="pl-PL" sz="2000" dirty="0" smtClean="0">
                <a:solidFill>
                  <a:schemeClr val="tx2"/>
                </a:solidFill>
                <a:ea typeface="+mj-ea"/>
                <a:cs typeface="+mj-cs"/>
              </a:rPr>
              <a:t>Zasada </a:t>
            </a:r>
            <a:r>
              <a:rPr lang="pl-PL" sz="2000" dirty="0">
                <a:solidFill>
                  <a:schemeClr val="tx2"/>
                </a:solidFill>
                <a:ea typeface="+mj-ea"/>
                <a:cs typeface="+mj-cs"/>
              </a:rPr>
              <a:t>odpowiedzialności za działanie lub </a:t>
            </a:r>
            <a:r>
              <a:rPr lang="pl-PL" sz="2000" dirty="0" smtClean="0">
                <a:solidFill>
                  <a:schemeClr val="tx2"/>
                </a:solidFill>
                <a:ea typeface="+mj-ea"/>
                <a:cs typeface="+mj-cs"/>
              </a:rPr>
              <a:t>zaniechanie: </a:t>
            </a:r>
            <a:endParaRPr lang="pl-PL" sz="2000" dirty="0">
              <a:solidFill>
                <a:schemeClr val="tx2"/>
              </a:solidFill>
              <a:ea typeface="+mj-ea"/>
              <a:cs typeface="+mj-cs"/>
            </a:endParaRPr>
          </a:p>
          <a:p>
            <a:pPr marL="363538" indent="-363538">
              <a:lnSpc>
                <a:spcPct val="80000"/>
              </a:lnSpc>
              <a:spcAft>
                <a:spcPts val="0"/>
              </a:spcAft>
              <a:buNone/>
            </a:pPr>
            <a:r>
              <a:rPr lang="pl-PL" sz="1600" dirty="0"/>
              <a:t>1) 	</a:t>
            </a:r>
            <a:r>
              <a:rPr lang="pl-PL" sz="1600" dirty="0" smtClean="0"/>
              <a:t>wykonywanie zadań </a:t>
            </a:r>
            <a:r>
              <a:rPr lang="pl-PL" sz="1600" dirty="0"/>
              <a:t>ze świadomością szczególnej odpowiedzialności wynikającej z publicznego charakteru pełnionej </a:t>
            </a:r>
            <a:r>
              <a:rPr lang="pl-PL" sz="1600" dirty="0" smtClean="0"/>
              <a:t>służby;</a:t>
            </a:r>
          </a:p>
          <a:p>
            <a:pPr marL="363538" indent="-363538">
              <a:lnSpc>
                <a:spcPct val="80000"/>
              </a:lnSpc>
              <a:spcAft>
                <a:spcPts val="0"/>
              </a:spcAft>
              <a:buNone/>
            </a:pPr>
            <a:endParaRPr lang="pl-PL" sz="1600" dirty="0"/>
          </a:p>
          <a:p>
            <a:pPr marL="363538" indent="-363538">
              <a:lnSpc>
                <a:spcPct val="80000"/>
              </a:lnSpc>
              <a:spcAft>
                <a:spcPts val="0"/>
              </a:spcAft>
              <a:buNone/>
            </a:pPr>
            <a:r>
              <a:rPr lang="pl-PL" sz="1600" dirty="0"/>
              <a:t>2) 	</a:t>
            </a:r>
            <a:r>
              <a:rPr lang="pl-PL" sz="1600" dirty="0" smtClean="0"/>
              <a:t>kierowanie się przy </a:t>
            </a:r>
            <a:r>
              <a:rPr lang="pl-PL" sz="1600" dirty="0"/>
              <a:t>wykonywaniu zadań </a:t>
            </a:r>
            <a:r>
              <a:rPr lang="pl-PL" sz="1600" dirty="0" smtClean="0"/>
              <a:t>interesem </a:t>
            </a:r>
            <a:r>
              <a:rPr lang="pl-PL" sz="1600" dirty="0"/>
              <a:t>publicznym i efektywnością oraz zgodnością podejmowanych działań z przepisami; jeżeli zachodzi rozbieżność między przepisami prawa a interesem publicznym, </a:t>
            </a:r>
            <a:r>
              <a:rPr lang="pl-PL" sz="1600" dirty="0" smtClean="0"/>
              <a:t>sygnalizowanie przełożonym;</a:t>
            </a:r>
          </a:p>
          <a:p>
            <a:pPr marL="363538" indent="-363538">
              <a:lnSpc>
                <a:spcPct val="80000"/>
              </a:lnSpc>
              <a:spcAft>
                <a:spcPts val="0"/>
              </a:spcAft>
              <a:buNone/>
            </a:pPr>
            <a:endParaRPr lang="pl-PL" sz="1600" dirty="0"/>
          </a:p>
          <a:p>
            <a:pPr marL="363538" indent="-363538">
              <a:lnSpc>
                <a:spcPct val="80000"/>
              </a:lnSpc>
              <a:spcAft>
                <a:spcPts val="0"/>
              </a:spcAft>
              <a:buNone/>
            </a:pPr>
            <a:r>
              <a:rPr lang="pl-PL" sz="1600" dirty="0"/>
              <a:t>3) 	</a:t>
            </a:r>
            <a:r>
              <a:rPr lang="pl-PL" sz="1600" dirty="0" smtClean="0"/>
              <a:t>gotowość </a:t>
            </a:r>
            <a:r>
              <a:rPr lang="pl-PL" sz="1600" dirty="0"/>
              <a:t>do rozliczenia </a:t>
            </a:r>
            <a:r>
              <a:rPr lang="pl-PL" sz="1600" dirty="0" smtClean="0"/>
              <a:t>się, na </a:t>
            </a:r>
            <a:r>
              <a:rPr lang="pl-PL" sz="1600" dirty="0"/>
              <a:t>każdym etapie realizacji </a:t>
            </a:r>
            <a:r>
              <a:rPr lang="pl-PL" sz="1600" dirty="0" smtClean="0"/>
              <a:t>zadań, przed </a:t>
            </a:r>
            <a:r>
              <a:rPr lang="pl-PL" sz="1600" dirty="0"/>
              <a:t>przełożonymi i obywatelami z podejmowanych </a:t>
            </a:r>
            <a:r>
              <a:rPr lang="pl-PL" sz="1600" dirty="0" smtClean="0"/>
              <a:t>działań;</a:t>
            </a:r>
          </a:p>
          <a:p>
            <a:pPr marL="363538" indent="-363538">
              <a:lnSpc>
                <a:spcPct val="80000"/>
              </a:lnSpc>
              <a:spcAft>
                <a:spcPts val="0"/>
              </a:spcAft>
              <a:buNone/>
            </a:pPr>
            <a:endParaRPr lang="pl-PL" sz="1600" dirty="0"/>
          </a:p>
          <a:p>
            <a:pPr marL="363538" indent="-363538">
              <a:lnSpc>
                <a:spcPct val="80000"/>
              </a:lnSpc>
              <a:spcAft>
                <a:spcPts val="0"/>
              </a:spcAft>
              <a:buNone/>
            </a:pPr>
            <a:r>
              <a:rPr lang="pl-PL" sz="1600" dirty="0"/>
              <a:t>4) 	w razie postawienia zarzutu naruszenia obowiązków członka korpusu służby cywilnej </a:t>
            </a:r>
            <a:r>
              <a:rPr lang="pl-PL" sz="1600" dirty="0" smtClean="0"/>
              <a:t>niepodejmowanie </a:t>
            </a:r>
            <a:r>
              <a:rPr lang="pl-PL" sz="1600" dirty="0"/>
              <a:t>działań zmierzających do zakłócenia sprawnego przebiegu postępowania mającego na celu ustalenie osoby za to </a:t>
            </a:r>
            <a:r>
              <a:rPr lang="pl-PL" sz="1600" dirty="0" smtClean="0"/>
              <a:t>odpowiedzialnej;</a:t>
            </a:r>
          </a:p>
          <a:p>
            <a:pPr marL="363538" indent="-363538">
              <a:lnSpc>
                <a:spcPct val="80000"/>
              </a:lnSpc>
              <a:spcAft>
                <a:spcPts val="0"/>
              </a:spcAft>
              <a:buNone/>
            </a:pPr>
            <a:endParaRPr lang="pl-PL" sz="1600" dirty="0"/>
          </a:p>
          <a:p>
            <a:pPr marL="363538" indent="-363538">
              <a:lnSpc>
                <a:spcPct val="80000"/>
              </a:lnSpc>
              <a:spcAft>
                <a:spcPts val="0"/>
              </a:spcAft>
              <a:buNone/>
            </a:pPr>
            <a:r>
              <a:rPr lang="pl-PL" sz="1600" dirty="0"/>
              <a:t>5) 	jeżeli </a:t>
            </a:r>
            <a:r>
              <a:rPr lang="pl-PL" sz="1600" dirty="0" smtClean="0"/>
              <a:t>polecenie </a:t>
            </a:r>
            <a:r>
              <a:rPr lang="pl-PL" sz="1600" dirty="0"/>
              <a:t>służbowe przełożonego narusza zasady służby cywilnej, </a:t>
            </a:r>
            <a:r>
              <a:rPr lang="pl-PL" sz="1600" dirty="0" smtClean="0"/>
              <a:t>informowanie jego </a:t>
            </a:r>
            <a:r>
              <a:rPr lang="pl-PL" sz="1600" dirty="0"/>
              <a:t>lub jego przełożonych na </a:t>
            </a:r>
            <a:r>
              <a:rPr lang="pl-PL" sz="1600" dirty="0" smtClean="0"/>
              <a:t>piśmie.</a:t>
            </a:r>
            <a:endParaRPr lang="pl-PL" sz="1600" dirty="0"/>
          </a:p>
        </p:txBody>
      </p:sp>
    </p:spTree>
    <p:extLst>
      <p:ext uri="{BB962C8B-B14F-4D97-AF65-F5344CB8AC3E}">
        <p14:creationId xmlns:p14="http://schemas.microsoft.com/office/powerpoint/2010/main" val="1583917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b="1" dirty="0"/>
              <a:t>Granice lojalności </a:t>
            </a:r>
          </a:p>
        </p:txBody>
      </p:sp>
      <p:sp>
        <p:nvSpPr>
          <p:cNvPr id="11" name="Symbol zastępczy zawartości 3"/>
          <p:cNvSpPr txBox="1">
            <a:spLocks/>
          </p:cNvSpPr>
          <p:nvPr/>
        </p:nvSpPr>
        <p:spPr>
          <a:xfrm>
            <a:off x="395536" y="1336982"/>
            <a:ext cx="8424936" cy="511635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ü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600" dirty="0" smtClean="0">
                <a:solidFill>
                  <a:schemeClr val="tx2"/>
                </a:solidFill>
                <a:ea typeface="+mj-ea"/>
                <a:cs typeface="+mj-cs"/>
              </a:rPr>
              <a:t>Lojalność nie oznacza bezrefleksyjnego wykonywania poleceń</a:t>
            </a:r>
          </a:p>
          <a:p>
            <a:pPr marL="0" indent="0" algn="ctr">
              <a:buNone/>
            </a:pPr>
            <a:r>
              <a:rPr lang="pl-PL" sz="2600" dirty="0" smtClean="0">
                <a:solidFill>
                  <a:schemeClr val="tx2"/>
                </a:solidFill>
                <a:ea typeface="+mj-ea"/>
                <a:cs typeface="+mj-cs"/>
              </a:rPr>
              <a:t/>
            </a:r>
            <a:br>
              <a:rPr lang="pl-PL" sz="2600" dirty="0" smtClean="0">
                <a:solidFill>
                  <a:schemeClr val="tx2"/>
                </a:solidFill>
                <a:ea typeface="+mj-ea"/>
                <a:cs typeface="+mj-cs"/>
              </a:rPr>
            </a:br>
            <a:r>
              <a:rPr lang="pl-PL" sz="2600" dirty="0" smtClean="0">
                <a:ea typeface="+mj-ea"/>
                <a:cs typeface="+mj-cs"/>
              </a:rPr>
              <a:t>Poinformowanie na piśmie przełożonego, </a:t>
            </a:r>
            <a:r>
              <a:rPr lang="pl-PL" sz="2400" dirty="0" smtClean="0"/>
              <a:t>gdy </a:t>
            </a:r>
            <a:r>
              <a:rPr lang="pl-PL" sz="2400" dirty="0"/>
              <a:t>polecenie </a:t>
            </a:r>
            <a:r>
              <a:rPr lang="pl-PL" sz="2400" dirty="0" smtClean="0"/>
              <a:t>jest: </a:t>
            </a:r>
          </a:p>
          <a:p>
            <a:pPr marL="0" indent="0" algn="ctr">
              <a:buNone/>
            </a:pPr>
            <a:r>
              <a:rPr lang="pl-PL" sz="2400" dirty="0" smtClean="0"/>
              <a:t>- niezgodne </a:t>
            </a:r>
            <a:r>
              <a:rPr lang="pl-PL" sz="2400" dirty="0"/>
              <a:t>z </a:t>
            </a:r>
            <a:r>
              <a:rPr lang="pl-PL" sz="2400" dirty="0" smtClean="0"/>
              <a:t>prawem, </a:t>
            </a:r>
          </a:p>
          <a:p>
            <a:pPr marL="0" indent="0" algn="ctr">
              <a:buNone/>
            </a:pPr>
            <a:r>
              <a:rPr lang="pl-PL" sz="2400" dirty="0" smtClean="0"/>
              <a:t>- zawiera </a:t>
            </a:r>
            <a:r>
              <a:rPr lang="pl-PL" sz="2400" dirty="0"/>
              <a:t>znamiona </a:t>
            </a:r>
            <a:r>
              <a:rPr lang="pl-PL" sz="2400" dirty="0" smtClean="0"/>
              <a:t>pomyłki.</a:t>
            </a:r>
          </a:p>
          <a:p>
            <a:pPr marL="0" indent="0" algn="ctr">
              <a:buNone/>
            </a:pPr>
            <a:endParaRPr lang="pl-PL" sz="2400" dirty="0" smtClean="0"/>
          </a:p>
          <a:p>
            <a:pPr marL="0" indent="0" algn="ctr">
              <a:buNone/>
            </a:pPr>
            <a:r>
              <a:rPr lang="pl-PL" sz="2300" dirty="0" smtClean="0"/>
              <a:t>Obowiązek wykonania polecenia w przypadku pisemnego polecenia. </a:t>
            </a:r>
          </a:p>
          <a:p>
            <a:pPr marL="0" indent="0" algn="ctr">
              <a:buNone/>
            </a:pPr>
            <a:endParaRPr lang="pl-PL" sz="2400" dirty="0"/>
          </a:p>
          <a:p>
            <a:pPr marL="0" indent="0" algn="ctr">
              <a:buNone/>
            </a:pPr>
            <a:r>
              <a:rPr lang="pl-PL" sz="2400" dirty="0" smtClean="0"/>
              <a:t>Nie wykonywanie polecenia, które prowadziłoby do </a:t>
            </a:r>
            <a:r>
              <a:rPr lang="pl-PL" sz="2400" dirty="0"/>
              <a:t>popełnienia przestępstwa lub </a:t>
            </a:r>
            <a:r>
              <a:rPr lang="pl-PL" sz="2400" dirty="0" smtClean="0"/>
              <a:t>wykroczenia </a:t>
            </a:r>
            <a:br>
              <a:rPr lang="pl-PL" sz="2400" dirty="0" smtClean="0"/>
            </a:br>
            <a:r>
              <a:rPr lang="pl-PL" sz="2400" dirty="0" smtClean="0"/>
              <a:t>i poinformowanie dyrektora </a:t>
            </a:r>
            <a:r>
              <a:rPr lang="pl-PL" sz="2400" dirty="0"/>
              <a:t>generalnego urzędu.</a:t>
            </a:r>
          </a:p>
          <a:p>
            <a:pPr marL="0" indent="0" algn="ctr">
              <a:buNone/>
            </a:pPr>
            <a:endParaRPr lang="pl-PL" sz="2600" dirty="0">
              <a:solidFill>
                <a:schemeClr val="tx2"/>
              </a:solidFill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0006921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b="1" dirty="0"/>
              <a:t>Neutralność polityczna  </a:t>
            </a:r>
          </a:p>
        </p:txBody>
      </p:sp>
      <p:sp>
        <p:nvSpPr>
          <p:cNvPr id="10" name="Symbol zastępczy zawartości 3"/>
          <p:cNvSpPr txBox="1">
            <a:spLocks noChangeAspect="1"/>
          </p:cNvSpPr>
          <p:nvPr/>
        </p:nvSpPr>
        <p:spPr>
          <a:xfrm>
            <a:off x="395536" y="1340768"/>
            <a:ext cx="3672408" cy="496795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ü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2600" dirty="0">
                <a:solidFill>
                  <a:schemeClr val="tx2"/>
                </a:solidFill>
                <a:ea typeface="+mj-ea"/>
                <a:cs typeface="+mj-cs"/>
              </a:rPr>
              <a:t>Ustawa o służbie cywilnej</a:t>
            </a:r>
          </a:p>
          <a:p>
            <a:pPr marL="0" indent="0">
              <a:buNone/>
            </a:pPr>
            <a:endParaRPr lang="pl-PL" sz="2600" dirty="0">
              <a:solidFill>
                <a:schemeClr val="tx2"/>
              </a:solidFill>
              <a:ea typeface="+mj-ea"/>
              <a:cs typeface="+mj-cs"/>
            </a:endParaRPr>
          </a:p>
          <a:p>
            <a:pPr marL="0" indent="0">
              <a:buNone/>
            </a:pPr>
            <a:r>
              <a:rPr lang="pl-PL" sz="1900" dirty="0">
                <a:solidFill>
                  <a:schemeClr val="tx2"/>
                </a:solidFill>
                <a:ea typeface="+mj-ea"/>
                <a:cs typeface="+mj-cs"/>
              </a:rPr>
              <a:t>Zakaz publicznego manifestowania poglądów politycznych</a:t>
            </a:r>
          </a:p>
          <a:p>
            <a:pPr marL="0" indent="0">
              <a:buNone/>
            </a:pPr>
            <a:endParaRPr lang="pl-PL" sz="2000" b="1" dirty="0"/>
          </a:p>
          <a:p>
            <a:pPr marL="0" indent="0">
              <a:buNone/>
            </a:pPr>
            <a:r>
              <a:rPr lang="pl-PL" sz="1800" b="1" dirty="0"/>
              <a:t>Członkowi korpusu służby cywilnej nie wolno publicznie manifestować poglądów politycznych. </a:t>
            </a:r>
            <a:endParaRPr lang="pl-PL" sz="1800" dirty="0"/>
          </a:p>
          <a:p>
            <a:pPr marL="0" indent="0">
              <a:buNone/>
            </a:pPr>
            <a:endParaRPr lang="pl-PL" sz="1800" dirty="0"/>
          </a:p>
          <a:p>
            <a:pPr marL="0" indent="0">
              <a:buNone/>
            </a:pPr>
            <a:r>
              <a:rPr lang="pl-PL" sz="1800" dirty="0"/>
              <a:t>Członkowi korpusu służby cywilnej nie wolno uczestniczyć w strajku lub akcji protestacyjnej zakłócającej normalne funkcjonowanie urzędu.</a:t>
            </a:r>
          </a:p>
          <a:p>
            <a:pPr lvl="1"/>
            <a:endParaRPr lang="pl-PL" dirty="0"/>
          </a:p>
        </p:txBody>
      </p:sp>
      <p:sp>
        <p:nvSpPr>
          <p:cNvPr id="11" name="Symbol zastępczy zawartości 3"/>
          <p:cNvSpPr txBox="1">
            <a:spLocks/>
          </p:cNvSpPr>
          <p:nvPr/>
        </p:nvSpPr>
        <p:spPr>
          <a:xfrm>
            <a:off x="4211960" y="1336982"/>
            <a:ext cx="4608512" cy="5116354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ü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2600" dirty="0">
                <a:solidFill>
                  <a:schemeClr val="tx2"/>
                </a:solidFill>
              </a:rPr>
              <a:t>Zasady etyki korpusu służby cywilnej </a:t>
            </a:r>
            <a:r>
              <a:rPr lang="pl-PL" sz="2600" dirty="0">
                <a:solidFill>
                  <a:schemeClr val="tx2"/>
                </a:solidFill>
                <a:ea typeface="+mj-ea"/>
                <a:cs typeface="+mj-cs"/>
              </a:rPr>
              <a:t/>
            </a:r>
            <a:br>
              <a:rPr lang="pl-PL" sz="2600" dirty="0">
                <a:solidFill>
                  <a:schemeClr val="tx2"/>
                </a:solidFill>
                <a:ea typeface="+mj-ea"/>
                <a:cs typeface="+mj-cs"/>
              </a:rPr>
            </a:br>
            <a:endParaRPr lang="pl-PL" sz="2600" dirty="0">
              <a:solidFill>
                <a:schemeClr val="tx2"/>
              </a:solidFill>
              <a:ea typeface="+mj-ea"/>
              <a:cs typeface="+mj-cs"/>
            </a:endParaRPr>
          </a:p>
          <a:p>
            <a:pPr marL="0" indent="0">
              <a:buNone/>
            </a:pPr>
            <a:r>
              <a:rPr lang="pl-PL" sz="2100" dirty="0">
                <a:solidFill>
                  <a:schemeClr val="tx2"/>
                </a:solidFill>
                <a:ea typeface="+mj-ea"/>
                <a:cs typeface="+mj-cs"/>
              </a:rPr>
              <a:t>Zasada neutralności politycznej</a:t>
            </a:r>
          </a:p>
          <a:p>
            <a:pPr marL="190500" indent="-190500">
              <a:buNone/>
            </a:pPr>
            <a:endParaRPr lang="pl-PL" sz="2100" dirty="0">
              <a:solidFill>
                <a:schemeClr val="tx2"/>
              </a:solidFill>
              <a:ea typeface="+mj-ea"/>
              <a:cs typeface="+mj-cs"/>
            </a:endParaRPr>
          </a:p>
          <a:p>
            <a:pPr marL="273050" indent="-273050">
              <a:buNone/>
            </a:pPr>
            <a:r>
              <a:rPr lang="pl-PL" sz="1800" dirty="0"/>
              <a:t>1) 	niemanifestowanie publicznie poglądów i sympatii politycznych, zwłaszcza nieprowadzenie jakiejkolwiek agitacji o charakterze politycznym w służbie oraz poza nią;</a:t>
            </a:r>
          </a:p>
          <a:p>
            <a:pPr marL="273050" indent="-273050">
              <a:buNone/>
            </a:pPr>
            <a:r>
              <a:rPr lang="pl-PL" sz="1800" dirty="0"/>
              <a:t>2) 	dystansowanie się od wszelkich wpływów i nacisków politycznych mogących prowadzić do działań stronniczych;</a:t>
            </a:r>
          </a:p>
          <a:p>
            <a:pPr marL="273050" indent="-273050">
              <a:buNone/>
            </a:pPr>
            <a:r>
              <a:rPr lang="pl-PL" sz="1800" dirty="0"/>
              <a:t>3) 	niepodejmowanie żadnych publicznych działań bezpośrednio wspierających działania o charakterze politycznym;</a:t>
            </a:r>
          </a:p>
          <a:p>
            <a:pPr marL="273050" indent="-273050">
              <a:buNone/>
            </a:pPr>
            <a:r>
              <a:rPr lang="pl-PL" sz="1800" dirty="0"/>
              <a:t>4) 	niestwarzanie podejrzeń o sprzyjanie partiom politycznym i przestrzeganie obowiązujących ograniczeń;</a:t>
            </a:r>
          </a:p>
          <a:p>
            <a:pPr marL="273050" indent="-273050">
              <a:buNone/>
            </a:pPr>
            <a:r>
              <a:rPr lang="pl-PL" sz="1800" dirty="0"/>
              <a:t>5) 	dbałość o jasność i przejrzystość relacji z osobami pełniącymi funkcje polityczne, przy uwzględnieniu, że relacje te nie mogą podważać zaufania do politycznej neutralności członka korpusu służby cywilnej.</a:t>
            </a:r>
          </a:p>
        </p:txBody>
      </p:sp>
    </p:spTree>
    <p:extLst>
      <p:ext uri="{BB962C8B-B14F-4D97-AF65-F5344CB8AC3E}">
        <p14:creationId xmlns:p14="http://schemas.microsoft.com/office/powerpoint/2010/main" val="5129729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załka w dół 6"/>
          <p:cNvSpPr/>
          <p:nvPr/>
        </p:nvSpPr>
        <p:spPr>
          <a:xfrm>
            <a:off x="701570" y="3861048"/>
            <a:ext cx="2952328" cy="21602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pl-PL" dirty="0"/>
              <a:t>Neutralność </a:t>
            </a:r>
          </a:p>
          <a:p>
            <a:pPr algn="ctr"/>
            <a:r>
              <a:rPr lang="pl-PL" dirty="0"/>
              <a:t>polityczna</a:t>
            </a: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b="1" dirty="0"/>
              <a:t>Granice lojalności</a:t>
            </a:r>
          </a:p>
        </p:txBody>
      </p:sp>
      <p:sp>
        <p:nvSpPr>
          <p:cNvPr id="3" name="Owal 2"/>
          <p:cNvSpPr/>
          <p:nvPr/>
        </p:nvSpPr>
        <p:spPr>
          <a:xfrm>
            <a:off x="1061610" y="2060848"/>
            <a:ext cx="2232248" cy="208823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Członek korpusu służby cywilnej</a:t>
            </a:r>
          </a:p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" name="Zaokrąglony prostokąt 3"/>
          <p:cNvSpPr/>
          <p:nvPr/>
        </p:nvSpPr>
        <p:spPr>
          <a:xfrm>
            <a:off x="6156176" y="1556792"/>
            <a:ext cx="2376264" cy="352839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Urząd</a:t>
            </a:r>
          </a:p>
        </p:txBody>
      </p:sp>
      <p:sp>
        <p:nvSpPr>
          <p:cNvPr id="5" name="Prążkowana strzałka w prawo 4"/>
          <p:cNvSpPr/>
          <p:nvPr/>
        </p:nvSpPr>
        <p:spPr>
          <a:xfrm>
            <a:off x="3361629" y="2057123"/>
            <a:ext cx="1944216" cy="201622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Lojalność</a:t>
            </a:r>
          </a:p>
        </p:txBody>
      </p:sp>
      <p:sp>
        <p:nvSpPr>
          <p:cNvPr id="6" name="Owal 5"/>
          <p:cNvSpPr/>
          <p:nvPr/>
        </p:nvSpPr>
        <p:spPr>
          <a:xfrm>
            <a:off x="5220072" y="2708920"/>
            <a:ext cx="2232248" cy="20882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Przełożony</a:t>
            </a:r>
          </a:p>
        </p:txBody>
      </p:sp>
    </p:spTree>
    <p:extLst>
      <p:ext uri="{BB962C8B-B14F-4D97-AF65-F5344CB8AC3E}">
        <p14:creationId xmlns:p14="http://schemas.microsoft.com/office/powerpoint/2010/main" val="2332040469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rezentacje DSC KPR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66092"/>
      </a:accent1>
      <a:accent2>
        <a:srgbClr val="953734"/>
      </a:accent2>
      <a:accent3>
        <a:srgbClr val="5F497A"/>
      </a:accent3>
      <a:accent4>
        <a:srgbClr val="31859B"/>
      </a:accent4>
      <a:accent5>
        <a:srgbClr val="548DD4"/>
      </a:accent5>
      <a:accent6>
        <a:srgbClr val="4D8034"/>
      </a:accent6>
      <a:hlink>
        <a:srgbClr val="810083"/>
      </a:hlink>
      <a:folHlink>
        <a:srgbClr val="548DD4"/>
      </a:folHlink>
    </a:clrScheme>
    <a:fontScheme name="Niestandardowy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39C92D23-B042-4520-BDB3-6DA7CAF93187}" vid="{37AF9793-A136-4A5B-AAD4-AF16193B23ED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Szablon prezentacji - timesaver</Template>
  <TotalTime>424</TotalTime>
  <Words>525</Words>
  <Application>Microsoft Office PowerPoint</Application>
  <PresentationFormat>Pokaz na ekranie (4:3)</PresentationFormat>
  <Paragraphs>65</Paragraphs>
  <Slides>7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Motyw pakietu Office</vt:lpstr>
      <vt:lpstr>Lojalność, neutralność polityczna i wizerunek służby publicznej </vt:lpstr>
      <vt:lpstr>Wizerunek służby publicznej</vt:lpstr>
      <vt:lpstr>Lojalność </vt:lpstr>
      <vt:lpstr>Lojalność </vt:lpstr>
      <vt:lpstr>Granice lojalności </vt:lpstr>
      <vt:lpstr>Neutralność polityczna  </vt:lpstr>
      <vt:lpstr>Granice lojalności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Tytuł prezentacji Calibri 40 ciemnoniebieski</dc:title>
  <dc:creator>Krzysztof Krak</dc:creator>
  <cp:lastModifiedBy>Stelmaski Witold</cp:lastModifiedBy>
  <cp:revision>59</cp:revision>
  <dcterms:created xsi:type="dcterms:W3CDTF">2017-10-06T08:02:32Z</dcterms:created>
  <dcterms:modified xsi:type="dcterms:W3CDTF">2023-07-19T11:41:17Z</dcterms:modified>
</cp:coreProperties>
</file>